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heme/theme2.xml" ContentType="application/vnd.openxmlformats-officedocument.them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1.xml" ContentType="application/vnd.openxmlformats-officedocument.presentationml.notesSlide+xml"/>
  <Override PartName="/ppt/tags/tag76.xml" ContentType="application/vnd.openxmlformats-officedocument.presentationml.tags+xml"/>
  <Override PartName="/ppt/notesSlides/notesSlide2.xml" ContentType="application/vnd.openxmlformats-officedocument.presentationml.notes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63" r:id="rId3"/>
    <p:sldId id="257" r:id="rId4"/>
    <p:sldId id="260" r:id="rId5"/>
    <p:sldId id="258" r:id="rId6"/>
    <p:sldId id="264" r:id="rId7"/>
    <p:sldId id="265" r:id="rId8"/>
    <p:sldId id="277" r:id="rId9"/>
    <p:sldId id="261" r:id="rId10"/>
    <p:sldId id="259" r:id="rId11"/>
    <p:sldId id="271" r:id="rId12"/>
    <p:sldId id="275" r:id="rId13"/>
    <p:sldId id="276" r:id="rId14"/>
    <p:sldId id="274" r:id="rId15"/>
    <p:sldId id="285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0">
          <p15:clr>
            <a:srgbClr val="A4A3A4"/>
          </p15:clr>
        </p15:guide>
        <p15:guide id="2" pos="38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49F6"/>
    <a:srgbClr val="8642F5"/>
    <a:srgbClr val="0844E2"/>
    <a:srgbClr val="101230"/>
    <a:srgbClr val="12112C"/>
    <a:srgbClr val="D15AFE"/>
    <a:srgbClr val="402BED"/>
    <a:srgbClr val="1D50A2"/>
    <a:srgbClr val="2D2F34"/>
    <a:srgbClr val="353A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96" autoAdjust="0"/>
    <p:restoredTop sz="96766"/>
  </p:normalViewPr>
  <p:slideViewPr>
    <p:cSldViewPr snapToGrid="0">
      <p:cViewPr varScale="1">
        <p:scale>
          <a:sx n="63" d="100"/>
          <a:sy n="63" d="100"/>
        </p:scale>
        <p:origin x="564" y="78"/>
      </p:cViewPr>
      <p:guideLst>
        <p:guide orient="horz" pos="2150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1.jpe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2.jpe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2.jpe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7" Type="http://schemas.openxmlformats.org/officeDocument/2006/relationships/image" Target="../media/image4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3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dpi="0"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 sz="2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>
                <a:sym typeface="+mn-ea"/>
              </a:rPr>
              <a:t>目录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864527" y="2030751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64527" y="2797551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307317"/>
            <a:ext cx="10969200" cy="462117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 sz="2400" b="1" spc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432002" y="386863"/>
            <a:ext cx="48648" cy="304800"/>
          </a:xfrm>
          <a:prstGeom prst="rect">
            <a:avLst/>
          </a:prstGeom>
          <a:gradFill>
            <a:gsLst>
              <a:gs pos="0">
                <a:srgbClr val="402BED"/>
              </a:gs>
              <a:gs pos="100000">
                <a:srgbClr val="D15AFE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581" y="293302"/>
            <a:ext cx="2090408" cy="4327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2021/8/12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69.xml"/><Relationship Id="rId9" Type="http://schemas.openxmlformats.org/officeDocument/2006/relationships/tags" Target="../tags/tag7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7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7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8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8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8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8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8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83935" y="2115880"/>
            <a:ext cx="584025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5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输入案例名称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83935" y="3064651"/>
            <a:ext cx="220408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公司名称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35" y="546409"/>
            <a:ext cx="2466097" cy="510504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883935" y="4105835"/>
            <a:ext cx="3402671" cy="42898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8642F5"/>
              </a:gs>
              <a:gs pos="100000">
                <a:srgbClr val="5934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92502" y="4136178"/>
            <a:ext cx="2985538" cy="3683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pc="300" dirty="0">
                <a:solidFill>
                  <a:schemeClr val="bg1"/>
                </a:solidFill>
              </a:rPr>
              <a:t>202X</a:t>
            </a:r>
            <a:r>
              <a:rPr lang="zh-CN" altLang="en-US" spc="300" dirty="0">
                <a:solidFill>
                  <a:schemeClr val="bg1"/>
                </a:solidFill>
              </a:rPr>
              <a:t>年</a:t>
            </a:r>
            <a:r>
              <a:rPr lang="en-US" altLang="zh-CN" spc="300" dirty="0">
                <a:solidFill>
                  <a:schemeClr val="bg1"/>
                </a:solidFill>
              </a:rPr>
              <a:t>X</a:t>
            </a:r>
            <a:r>
              <a:rPr lang="zh-CN" altLang="en-US" spc="300" dirty="0">
                <a:solidFill>
                  <a:schemeClr val="bg1"/>
                </a:solidFill>
              </a:rPr>
              <a:t>月</a:t>
            </a:r>
            <a:r>
              <a:rPr lang="en-US" altLang="zh-CN" spc="300" dirty="0">
                <a:solidFill>
                  <a:schemeClr val="bg1"/>
                </a:solidFill>
              </a:rPr>
              <a:t>X</a:t>
            </a:r>
            <a:r>
              <a:rPr lang="zh-CN" altLang="en-US" spc="300" dirty="0">
                <a:solidFill>
                  <a:schemeClr val="bg1"/>
                </a:solidFill>
              </a:rPr>
              <a:t>日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/>
          <p:nvPr>
            <p:custDataLst>
              <p:tags r:id="rId2"/>
            </p:custDataLst>
          </p:nvPr>
        </p:nvGraphicFramePr>
        <p:xfrm>
          <a:off x="952109" y="1833230"/>
          <a:ext cx="10281782" cy="3661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1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0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1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885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53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 i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姓名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0A2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b="1" i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5415A">
                            <a:alpha val="32000"/>
                          </a:srgbClr>
                        </a:gs>
                        <a:gs pos="50000">
                          <a:srgbClr val="353A48">
                            <a:alpha val="26000"/>
                          </a:srgbClr>
                        </a:gs>
                        <a:gs pos="100000">
                          <a:srgbClr val="2D2F34">
                            <a:alpha val="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 i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主要工作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0A2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b="1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5415A">
                            <a:alpha val="32000"/>
                          </a:srgbClr>
                        </a:gs>
                        <a:gs pos="50000">
                          <a:srgbClr val="353A48">
                            <a:alpha val="26000"/>
                          </a:srgbClr>
                        </a:gs>
                        <a:gs pos="100000">
                          <a:srgbClr val="2D2F34">
                            <a:alpha val="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89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 i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姓名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0A2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b="1" i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5415A">
                            <a:alpha val="32000"/>
                          </a:srgbClr>
                        </a:gs>
                        <a:gs pos="50000">
                          <a:srgbClr val="353A48">
                            <a:alpha val="26000"/>
                          </a:srgbClr>
                        </a:gs>
                        <a:gs pos="100000">
                          <a:srgbClr val="2D2F34">
                            <a:alpha val="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主要工作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0A2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b="1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5415A">
                            <a:alpha val="32000"/>
                          </a:srgbClr>
                        </a:gs>
                        <a:gs pos="50000">
                          <a:srgbClr val="353A48">
                            <a:alpha val="26000"/>
                          </a:srgbClr>
                        </a:gs>
                        <a:gs pos="100000">
                          <a:srgbClr val="2D2F34">
                            <a:alpha val="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0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 i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姓名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0A2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b="1" i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5415A">
                            <a:alpha val="32000"/>
                          </a:srgbClr>
                        </a:gs>
                        <a:gs pos="50000">
                          <a:srgbClr val="353A48">
                            <a:alpha val="26000"/>
                          </a:srgbClr>
                        </a:gs>
                        <a:gs pos="100000">
                          <a:srgbClr val="2D2F34">
                            <a:alpha val="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 i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主要工作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0A2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b="1" i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5415A">
                            <a:alpha val="32000"/>
                          </a:srgbClr>
                        </a:gs>
                        <a:gs pos="50000">
                          <a:srgbClr val="353A48">
                            <a:alpha val="26000"/>
                          </a:srgbClr>
                        </a:gs>
                        <a:gs pos="100000">
                          <a:srgbClr val="2D2F34">
                            <a:alpha val="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2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 i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姓名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0A2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b="1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5415A">
                            <a:alpha val="32000"/>
                          </a:srgbClr>
                        </a:gs>
                        <a:gs pos="50000">
                          <a:srgbClr val="353A48">
                            <a:alpha val="26000"/>
                          </a:srgbClr>
                        </a:gs>
                        <a:gs pos="100000">
                          <a:srgbClr val="2D2F34">
                            <a:alpha val="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 i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主要工作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0A2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b="1" i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5415A">
                            <a:alpha val="32000"/>
                          </a:srgbClr>
                        </a:gs>
                        <a:gs pos="50000">
                          <a:srgbClr val="353A48">
                            <a:alpha val="26000"/>
                          </a:srgbClr>
                        </a:gs>
                        <a:gs pos="100000">
                          <a:srgbClr val="2D2F34">
                            <a:alpha val="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97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 i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姓名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0A2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b="1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5415A">
                            <a:alpha val="32000"/>
                          </a:srgbClr>
                        </a:gs>
                        <a:gs pos="50000">
                          <a:srgbClr val="353A48">
                            <a:alpha val="26000"/>
                          </a:srgbClr>
                        </a:gs>
                        <a:gs pos="100000">
                          <a:srgbClr val="2D2F34">
                            <a:alpha val="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 i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主要工作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0A2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b="1" i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5415A">
                            <a:alpha val="32000"/>
                          </a:srgbClr>
                        </a:gs>
                        <a:gs pos="50000">
                          <a:srgbClr val="353A48">
                            <a:alpha val="26000"/>
                          </a:srgbClr>
                        </a:gs>
                        <a:gs pos="100000">
                          <a:srgbClr val="2D2F34">
                            <a:alpha val="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主要参与人</a:t>
            </a:r>
            <a:r>
              <a:rPr kumimoji="1" lang="en-US" altLang="zh-CN" dirty="0"/>
              <a:t>(</a:t>
            </a:r>
            <a:r>
              <a:rPr kumimoji="1" lang="zh-CN" altLang="en-US" dirty="0"/>
              <a:t>建议不超过</a:t>
            </a:r>
            <a:r>
              <a:rPr kumimoji="1" lang="en-US" altLang="zh-CN" dirty="0"/>
              <a:t>5</a:t>
            </a:r>
            <a:r>
              <a:rPr kumimoji="1" lang="zh-CN" altLang="en-US" dirty="0"/>
              <a:t>位）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1086229" y="4129123"/>
            <a:ext cx="68217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rmAutofit fontScale="97500"/>
          </a:bodyPr>
          <a:lstStyle>
            <a:defPPr>
              <a:defRPr lang="zh-CN"/>
            </a:defPPr>
            <a:lvl1pPr>
              <a:defRPr sz="2800">
                <a:solidFill>
                  <a:schemeClr val="tx2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</a:p>
        </p:txBody>
      </p:sp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086229" y="3426849"/>
            <a:ext cx="68217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rmAutofit fontScale="97500"/>
          </a:bodyPr>
          <a:lstStyle>
            <a:defPPr>
              <a:defRPr lang="zh-CN"/>
            </a:defPPr>
            <a:lvl1pPr>
              <a:defRPr sz="2800">
                <a:solidFill>
                  <a:schemeClr val="tx2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</a:p>
        </p:txBody>
      </p:sp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1086229" y="2724575"/>
            <a:ext cx="68217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rmAutofit fontScale="97500"/>
          </a:bodyPr>
          <a:lstStyle>
            <a:defPPr>
              <a:defRPr lang="zh-CN"/>
            </a:defPPr>
            <a:lvl1pPr>
              <a:defRPr sz="2800">
                <a:solidFill>
                  <a:schemeClr val="tx2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1845675" y="2737454"/>
            <a:ext cx="2954654" cy="461665"/>
          </a:xfrm>
          <a:prstGeom prst="rect">
            <a:avLst/>
          </a:prstGeom>
          <a:ln>
            <a:noFill/>
          </a:ln>
        </p:spPr>
        <p:txBody>
          <a:bodyPr wrap="square">
            <a:normAutofit fontScale="97500"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企业简介</a:t>
            </a:r>
          </a:p>
        </p:txBody>
      </p:sp>
      <p:sp>
        <p:nvSpPr>
          <p:cNvPr id="18" name="文本框 17"/>
          <p:cNvSpPr txBox="1"/>
          <p:nvPr>
            <p:custDataLst>
              <p:tags r:id="rId6"/>
            </p:custDataLst>
          </p:nvPr>
        </p:nvSpPr>
        <p:spPr>
          <a:xfrm>
            <a:off x="1845675" y="3439728"/>
            <a:ext cx="2954654" cy="461665"/>
          </a:xfrm>
          <a:prstGeom prst="rect">
            <a:avLst/>
          </a:prstGeom>
          <a:ln>
            <a:noFill/>
          </a:ln>
        </p:spPr>
        <p:txBody>
          <a:bodyPr wrap="square">
            <a:normAutofit fontScale="97500"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数据库应用过程</a:t>
            </a:r>
          </a:p>
        </p:txBody>
      </p:sp>
      <p:sp>
        <p:nvSpPr>
          <p:cNvPr id="19" name="文本框 18"/>
          <p:cNvSpPr txBox="1"/>
          <p:nvPr>
            <p:custDataLst>
              <p:tags r:id="rId7"/>
            </p:custDataLst>
          </p:nvPr>
        </p:nvSpPr>
        <p:spPr>
          <a:xfrm>
            <a:off x="1845675" y="4142002"/>
            <a:ext cx="2954655" cy="461665"/>
          </a:xfrm>
          <a:prstGeom prst="rect">
            <a:avLst/>
          </a:prstGeom>
          <a:ln>
            <a:noFill/>
          </a:ln>
        </p:spPr>
        <p:txBody>
          <a:bodyPr wrap="none">
            <a:normAutofit fontScale="97500"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案例简介</a:t>
            </a: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1098929" y="4831397"/>
            <a:ext cx="68217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rmAutofit fontScale="97500"/>
          </a:bodyPr>
          <a:lstStyle>
            <a:defPPr>
              <a:defRPr lang="zh-CN"/>
            </a:defPPr>
            <a:lvl1pPr>
              <a:defRPr sz="2800">
                <a:solidFill>
                  <a:schemeClr val="tx2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1858375" y="4844276"/>
            <a:ext cx="2954655" cy="510341"/>
          </a:xfrm>
          <a:prstGeom prst="rect">
            <a:avLst/>
          </a:prstGeom>
          <a:ln>
            <a:noFill/>
          </a:ln>
        </p:spPr>
        <p:txBody>
          <a:bodyPr wrap="square">
            <a:normAutofit fontScale="97500"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企业展望</a:t>
            </a:r>
          </a:p>
        </p:txBody>
      </p:sp>
      <p:sp>
        <p:nvSpPr>
          <p:cNvPr id="22" name="圆角矩形 21"/>
          <p:cNvSpPr/>
          <p:nvPr/>
        </p:nvSpPr>
        <p:spPr>
          <a:xfrm>
            <a:off x="983328" y="2285627"/>
            <a:ext cx="4261686" cy="84229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8642F5"/>
              </a:gs>
              <a:gs pos="100000">
                <a:srgbClr val="5934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08112" y="1685198"/>
            <a:ext cx="14814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9" name="矩形 8"/>
          <p:cNvSpPr/>
          <p:nvPr/>
        </p:nvSpPr>
        <p:spPr>
          <a:xfrm>
            <a:off x="2389608" y="1959554"/>
            <a:ext cx="22022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zh-CN" spc="3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Contents</a:t>
            </a:r>
            <a:endParaRPr lang="zh-CN" altLang="en-US" spc="3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1470998" y="3352460"/>
            <a:ext cx="4767878" cy="391180"/>
          </a:xfrm>
          <a:prstGeom prst="rect">
            <a:avLst/>
          </a:prstGeom>
          <a:gradFill>
            <a:gsLst>
              <a:gs pos="0">
                <a:srgbClr val="5E49F6">
                  <a:alpha val="35686"/>
                </a:srgbClr>
              </a:gs>
              <a:gs pos="100000">
                <a:srgbClr val="8642F5">
                  <a:alpha val="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648698" y="3359322"/>
            <a:ext cx="4767878" cy="63680"/>
          </a:xfrm>
          <a:prstGeom prst="rect">
            <a:avLst/>
          </a:prstGeom>
          <a:gradFill>
            <a:gsLst>
              <a:gs pos="0">
                <a:srgbClr val="5E49F6">
                  <a:alpha val="35686"/>
                </a:srgbClr>
              </a:gs>
              <a:gs pos="100000">
                <a:srgbClr val="8642F5">
                  <a:alpha val="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70997" y="4071822"/>
            <a:ext cx="7768800" cy="766800"/>
          </a:xfrm>
        </p:spPr>
        <p:txBody>
          <a:bodyPr>
            <a:normAutofit/>
          </a:bodyPr>
          <a:lstStyle/>
          <a:p>
            <a:r>
              <a:rPr lang="zh-CN" altLang="en-US" sz="4400" dirty="0"/>
              <a:t>企业简介</a:t>
            </a:r>
            <a:endParaRPr lang="zh-CN" altLang="en-US" sz="4400" b="0" dirty="0"/>
          </a:p>
        </p:txBody>
      </p:sp>
      <p:sp>
        <p:nvSpPr>
          <p:cNvPr id="12" name="椭圆 11"/>
          <p:cNvSpPr/>
          <p:nvPr userDrawn="1"/>
        </p:nvSpPr>
        <p:spPr>
          <a:xfrm>
            <a:off x="-1140626" y="2517162"/>
            <a:ext cx="84906" cy="8490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-213040" y="122158"/>
            <a:ext cx="68196" cy="6819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409759" y="1554092"/>
            <a:ext cx="355523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5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15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对角圆角矩形 4"/>
          <p:cNvSpPr/>
          <p:nvPr/>
        </p:nvSpPr>
        <p:spPr>
          <a:xfrm>
            <a:off x="1470997" y="3215150"/>
            <a:ext cx="2227670" cy="528490"/>
          </a:xfrm>
          <a:prstGeom prst="round2DiagRect">
            <a:avLst>
              <a:gd name="adj1" fmla="val 44037"/>
              <a:gd name="adj2" fmla="val 0"/>
            </a:avLst>
          </a:prstGeom>
          <a:gradFill>
            <a:gsLst>
              <a:gs pos="0">
                <a:srgbClr val="8642F5"/>
              </a:gs>
              <a:gs pos="100000">
                <a:srgbClr val="5934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714959" y="3222012"/>
            <a:ext cx="29448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72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837000" y="1328802"/>
            <a:ext cx="10286341" cy="48474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公司名称：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公司简介：</a:t>
            </a:r>
            <a:b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600" i="1" dirty="0">
                <a:solidFill>
                  <a:schemeClr val="bg2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请简要描述企业发展历程、荣誉资质、业务范围、典型项目等，如有图片，请配图。</a:t>
            </a:r>
            <a:r>
              <a:rPr lang="zh-CN" altLang="en-US" sz="1600" i="1" dirty="0">
                <a:solidFill>
                  <a:schemeClr val="bg2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如预留页面空间不足，可自行复制增加。</a:t>
            </a:r>
            <a:endParaRPr lang="zh-CN" altLang="en-US" sz="1600" dirty="0"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公司地址：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联系方式：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企业简介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470998" y="3352460"/>
            <a:ext cx="4767878" cy="391180"/>
          </a:xfrm>
          <a:prstGeom prst="rect">
            <a:avLst/>
          </a:prstGeom>
          <a:gradFill>
            <a:gsLst>
              <a:gs pos="0">
                <a:srgbClr val="5E49F6">
                  <a:alpha val="35686"/>
                </a:srgbClr>
              </a:gs>
              <a:gs pos="100000">
                <a:srgbClr val="8642F5">
                  <a:alpha val="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648698" y="3359322"/>
            <a:ext cx="4767878" cy="63680"/>
          </a:xfrm>
          <a:prstGeom prst="rect">
            <a:avLst/>
          </a:prstGeom>
          <a:gradFill>
            <a:gsLst>
              <a:gs pos="0">
                <a:srgbClr val="5E49F6">
                  <a:alpha val="35686"/>
                </a:srgbClr>
              </a:gs>
              <a:gs pos="100000">
                <a:srgbClr val="8642F5">
                  <a:alpha val="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470997" y="4071822"/>
            <a:ext cx="7768800" cy="766800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4400" dirty="0"/>
              <a:t>数据库应用过程</a:t>
            </a:r>
            <a:endParaRPr lang="zh-CN" altLang="en-US" sz="4400" b="0" dirty="0"/>
          </a:p>
        </p:txBody>
      </p:sp>
      <p:sp>
        <p:nvSpPr>
          <p:cNvPr id="8" name="矩形 7"/>
          <p:cNvSpPr/>
          <p:nvPr/>
        </p:nvSpPr>
        <p:spPr>
          <a:xfrm>
            <a:off x="1409759" y="1554092"/>
            <a:ext cx="355523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5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15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1470997" y="3215150"/>
            <a:ext cx="2227670" cy="528490"/>
          </a:xfrm>
          <a:prstGeom prst="round2DiagRect">
            <a:avLst>
              <a:gd name="adj1" fmla="val 44037"/>
              <a:gd name="adj2" fmla="val 0"/>
            </a:avLst>
          </a:prstGeom>
          <a:gradFill>
            <a:gsLst>
              <a:gs pos="0">
                <a:srgbClr val="8642F5"/>
              </a:gs>
              <a:gs pos="100000">
                <a:srgbClr val="5934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714959" y="3222012"/>
            <a:ext cx="29448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72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9739" y="1003934"/>
            <a:ext cx="11427887" cy="39703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i="1" dirty="0">
                <a:solidFill>
                  <a:schemeClr val="bg2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请简述数据库建设的背景材料。例如描述建设数据库的内外部原因等。</a:t>
            </a:r>
            <a:endParaRPr lang="en-US" altLang="zh-CN" i="1" dirty="0"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数据库建设背景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数据库建设思路</a:t>
            </a:r>
            <a:r>
              <a:rPr kumimoji="1" lang="en-US" altLang="zh-CN" dirty="0"/>
              <a:t>/</a:t>
            </a:r>
            <a:r>
              <a:rPr kumimoji="1" lang="zh-CN" altLang="en-US" dirty="0"/>
              <a:t>过程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89739" y="984056"/>
            <a:ext cx="11348374" cy="39703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i="1" dirty="0">
                <a:solidFill>
                  <a:schemeClr val="bg2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请简述数据库建设的思路</a:t>
            </a:r>
            <a:r>
              <a:rPr lang="en-US" altLang="zh-CN" i="1" dirty="0">
                <a:solidFill>
                  <a:schemeClr val="bg2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i="1" dirty="0">
                <a:solidFill>
                  <a:schemeClr val="bg2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历程。例如：以时间轴线的方式呈现建设过程。如预留页面空间不足，可自行复制增加。</a:t>
            </a:r>
            <a:endParaRPr lang="zh-CN" altLang="en-US" i="1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pc="200" dirty="0">
              <a:ln w="3175">
                <a:noFill/>
                <a:prstDash val="dash"/>
              </a:ln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70998" y="3352460"/>
            <a:ext cx="4767878" cy="391180"/>
          </a:xfrm>
          <a:prstGeom prst="rect">
            <a:avLst/>
          </a:prstGeom>
          <a:gradFill>
            <a:gsLst>
              <a:gs pos="0">
                <a:srgbClr val="5E49F6">
                  <a:alpha val="35686"/>
                </a:srgbClr>
              </a:gs>
              <a:gs pos="100000">
                <a:srgbClr val="8642F5">
                  <a:alpha val="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648698" y="3359322"/>
            <a:ext cx="4767878" cy="63680"/>
          </a:xfrm>
          <a:prstGeom prst="rect">
            <a:avLst/>
          </a:prstGeom>
          <a:gradFill>
            <a:gsLst>
              <a:gs pos="0">
                <a:srgbClr val="5E49F6">
                  <a:alpha val="35686"/>
                </a:srgbClr>
              </a:gs>
              <a:gs pos="100000">
                <a:srgbClr val="8642F5">
                  <a:alpha val="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470997" y="4071822"/>
            <a:ext cx="7768800" cy="766800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4400" dirty="0"/>
              <a:t>案例简介</a:t>
            </a:r>
            <a:endParaRPr lang="zh-CN" altLang="en-US" sz="4400" b="0" dirty="0"/>
          </a:p>
        </p:txBody>
      </p:sp>
      <p:sp>
        <p:nvSpPr>
          <p:cNvPr id="8" name="矩形 7"/>
          <p:cNvSpPr/>
          <p:nvPr/>
        </p:nvSpPr>
        <p:spPr>
          <a:xfrm>
            <a:off x="1409759" y="1554092"/>
            <a:ext cx="355523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5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15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1470997" y="3215150"/>
            <a:ext cx="2227670" cy="528490"/>
          </a:xfrm>
          <a:prstGeom prst="round2DiagRect">
            <a:avLst>
              <a:gd name="adj1" fmla="val 44037"/>
              <a:gd name="adj2" fmla="val 0"/>
            </a:avLst>
          </a:prstGeom>
          <a:gradFill>
            <a:gsLst>
              <a:gs pos="0">
                <a:srgbClr val="8642F5"/>
              </a:gs>
              <a:gs pos="100000">
                <a:srgbClr val="5934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714959" y="3222012"/>
            <a:ext cx="29448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72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04164" y="1076601"/>
            <a:ext cx="11353827" cy="3276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2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chemeClr val="bg2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、项目名称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2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chemeClr val="bg2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、项目概况</a:t>
            </a:r>
            <a:r>
              <a:rPr lang="zh-CN" altLang="en-US" i="1" dirty="0">
                <a:solidFill>
                  <a:schemeClr val="bg2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（对项目进行相关内容具体描述，如有图片，请配图。）</a:t>
            </a:r>
            <a:r>
              <a:rPr lang="zh-CN" altLang="en-US" dirty="0">
                <a:solidFill>
                  <a:schemeClr val="bg2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solidFill>
                  <a:schemeClr val="bg2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sz="2700" dirty="0"/>
              <a:t>案例简介</a:t>
            </a:r>
            <a:r>
              <a:rPr kumimoji="1" lang="zh-CN" altLang="en-US" sz="1780" b="0" dirty="0"/>
              <a:t>（若多个案例，可标注案例一、案例二</a:t>
            </a:r>
            <a:r>
              <a:rPr kumimoji="1" lang="en-US" altLang="zh-CN" sz="1780" b="0" dirty="0"/>
              <a:t>……</a:t>
            </a:r>
            <a:r>
              <a:rPr kumimoji="1" lang="zh-CN" altLang="en-US" sz="1780" b="0" dirty="0"/>
              <a:t>）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03389" y="974200"/>
            <a:ext cx="11444053" cy="31381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i="1" dirty="0">
                <a:solidFill>
                  <a:schemeClr val="bg2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对案例进行相关内容描述，内容包括但不限于具体应用场景、应用过程、应用难点</a:t>
            </a:r>
            <a:r>
              <a:rPr lang="en-US" altLang="zh-CN" i="1" dirty="0">
                <a:solidFill>
                  <a:schemeClr val="bg2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i="1" dirty="0">
                <a:solidFill>
                  <a:schemeClr val="bg2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创新点、应用效果等，如有图片，请配图。如预留页面空间不足，可自行复制增加。</a:t>
            </a:r>
            <a:endParaRPr lang="zh-CN" altLang="en-US" i="1" dirty="0"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chemeClr val="bg2">
                  <a:lumMod val="85000"/>
                </a:schemeClr>
              </a:solidFill>
            </a:endParaRPr>
          </a:p>
          <a:p>
            <a:endParaRPr lang="zh-CN" altLang="en-US" dirty="0">
              <a:solidFill>
                <a:schemeClr val="bg2">
                  <a:lumMod val="85000"/>
                </a:schemeClr>
              </a:solidFill>
            </a:endParaRPr>
          </a:p>
          <a:p>
            <a:endParaRPr lang="zh-CN" altLang="en-US" dirty="0">
              <a:solidFill>
                <a:schemeClr val="bg2">
                  <a:lumMod val="85000"/>
                </a:schemeClr>
              </a:solidFill>
            </a:endParaRPr>
          </a:p>
          <a:p>
            <a:endParaRPr lang="zh-CN" altLang="en-US" dirty="0">
              <a:solidFill>
                <a:schemeClr val="bg2">
                  <a:lumMod val="85000"/>
                </a:schemeClr>
              </a:solidFill>
            </a:endParaRPr>
          </a:p>
          <a:p>
            <a:endParaRPr lang="zh-CN" altLang="en-US" dirty="0">
              <a:solidFill>
                <a:schemeClr val="bg2">
                  <a:lumMod val="85000"/>
                </a:schemeClr>
              </a:solidFill>
            </a:endParaRPr>
          </a:p>
          <a:p>
            <a:endParaRPr lang="zh-CN" altLang="en-US" dirty="0">
              <a:solidFill>
                <a:schemeClr val="bg2">
                  <a:lumMod val="85000"/>
                </a:schemeClr>
              </a:solidFill>
            </a:endParaRPr>
          </a:p>
          <a:p>
            <a:endParaRPr lang="zh-CN" altLang="en-US" dirty="0">
              <a:solidFill>
                <a:schemeClr val="bg2">
                  <a:lumMod val="85000"/>
                </a:schemeClr>
              </a:solidFill>
            </a:endParaRPr>
          </a:p>
          <a:p>
            <a:endParaRPr lang="zh-CN" altLang="en-US" dirty="0">
              <a:solidFill>
                <a:schemeClr val="bg2">
                  <a:lumMod val="8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数据库应用过程阐述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470998" y="3352460"/>
            <a:ext cx="4767878" cy="391180"/>
          </a:xfrm>
          <a:prstGeom prst="rect">
            <a:avLst/>
          </a:prstGeom>
          <a:gradFill>
            <a:gsLst>
              <a:gs pos="0">
                <a:srgbClr val="5E49F6">
                  <a:alpha val="35686"/>
                </a:srgbClr>
              </a:gs>
              <a:gs pos="100000">
                <a:srgbClr val="8642F5">
                  <a:alpha val="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648698" y="3359322"/>
            <a:ext cx="4767878" cy="63680"/>
          </a:xfrm>
          <a:prstGeom prst="rect">
            <a:avLst/>
          </a:prstGeom>
          <a:gradFill>
            <a:gsLst>
              <a:gs pos="0">
                <a:srgbClr val="5E49F6">
                  <a:alpha val="35686"/>
                </a:srgbClr>
              </a:gs>
              <a:gs pos="100000">
                <a:srgbClr val="8642F5">
                  <a:alpha val="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470997" y="4071822"/>
            <a:ext cx="7768800" cy="766800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4400" b="0" dirty="0"/>
              <a:t>企业展望</a:t>
            </a:r>
          </a:p>
        </p:txBody>
      </p:sp>
      <p:sp>
        <p:nvSpPr>
          <p:cNvPr id="7" name="矩形 6"/>
          <p:cNvSpPr/>
          <p:nvPr/>
        </p:nvSpPr>
        <p:spPr>
          <a:xfrm>
            <a:off x="1409759" y="1554092"/>
            <a:ext cx="355523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5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15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对角圆角矩形 7"/>
          <p:cNvSpPr/>
          <p:nvPr/>
        </p:nvSpPr>
        <p:spPr>
          <a:xfrm>
            <a:off x="1470997" y="3215150"/>
            <a:ext cx="2227670" cy="528490"/>
          </a:xfrm>
          <a:prstGeom prst="round2DiagRect">
            <a:avLst>
              <a:gd name="adj1" fmla="val 44037"/>
              <a:gd name="adj2" fmla="val 0"/>
            </a:avLst>
          </a:prstGeom>
          <a:gradFill>
            <a:gsLst>
              <a:gs pos="0">
                <a:srgbClr val="8642F5"/>
              </a:gs>
              <a:gs pos="100000">
                <a:srgbClr val="5934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714959" y="3222012"/>
            <a:ext cx="29448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72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21365" y="976105"/>
            <a:ext cx="11386931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i="1" dirty="0">
                <a:solidFill>
                  <a:schemeClr val="bg2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对企业未来数字化的布局或理想场景进行描述，如有图片，请配图。如预留页面空间不足，可自行复制增加。</a:t>
            </a:r>
            <a:endParaRPr lang="zh-CN" altLang="en-US" i="1" dirty="0"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i="1" dirty="0"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i="1" dirty="0"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i="1" dirty="0">
              <a:solidFill>
                <a:schemeClr val="bg2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企业展望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72483" y="2442845"/>
            <a:ext cx="47980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 谢 观 看！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42057" y="3367488"/>
            <a:ext cx="289140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pc="600" dirty="0">
                <a:solidFill>
                  <a:schemeClr val="bg2">
                    <a:lumMod val="85000"/>
                  </a:schemeClr>
                </a:solidFill>
              </a:rPr>
              <a:t>企业</a:t>
            </a:r>
            <a:r>
              <a:rPr lang="en-US" altLang="zh-CN" spc="600" dirty="0">
                <a:solidFill>
                  <a:schemeClr val="bg2">
                    <a:lumMod val="85000"/>
                  </a:schemeClr>
                </a:solidFill>
              </a:rPr>
              <a:t>LOGO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581" y="293302"/>
            <a:ext cx="2090408" cy="43273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1522800"/>
            <a:ext cx="10969200" cy="705600"/>
          </a:xfrm>
        </p:spPr>
        <p:txBody>
          <a:bodyPr/>
          <a:lstStyle/>
          <a:p>
            <a:r>
              <a:rPr lang="zh-CN" altLang="en-US" sz="2400" dirty="0"/>
              <a:t>注意：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400" y="1950029"/>
            <a:ext cx="5533983" cy="2930084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提交案例内容应新颖创新、内容详实、材料可靠。抄袭或虚构内容，将取消参评资格。</a:t>
            </a:r>
          </a:p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提交案例内容需可对外公开展示，涉及到人物肖像的需要征得肖像权所有人同意，涉及到的图片、字体需合规合法。</a:t>
            </a:r>
          </a:p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案例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中不建议插入音频、视频等资源。该类资源请另存为附件提交。</a:t>
            </a:r>
          </a:p>
          <a:p>
            <a:pPr algn="just">
              <a:lnSpc>
                <a:spcPct val="12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案例提交时请删除本页。</a:t>
            </a:r>
          </a:p>
          <a:p>
            <a:pPr algn="just">
              <a:lnSpc>
                <a:spcPct val="120000"/>
              </a:lnSpc>
            </a:pP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581" y="293302"/>
            <a:ext cx="2090408" cy="43273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daa41d02-9deb-491a-b77c-78ec81cccfdd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8978"/>
  <p:tag name="KSO_WM_UNIT_TYPE" val="l_h_i"/>
  <p:tag name="KSO_WM_UNIT_INDEX" val="1_3_1"/>
  <p:tag name="KSO_WM_UNIT_LAYERLEVEL" val="1_1_1"/>
  <p:tag name="KSO_WM_BEAUTIFY_FLAG" val="#wm#"/>
  <p:tag name="KSO_WM_TAG_VERSION" val="1.0"/>
  <p:tag name="KSO_WM_DIAGRAM_GROUP_CODE" val="l1-1"/>
  <p:tag name="KSO_WM_UNIT_ID" val="custom20188978_2*l_h_i*1_3_1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EXT_FILL_FORE_SCHEMECOLOR_INDEX" val="5"/>
  <p:tag name="KSO_WM_UNIT_TEXT_FILL_TYPE" val="1"/>
  <p:tag name="KSO_WM_UNIT_USESOURCEFORMAT_APPLY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8978"/>
  <p:tag name="KSO_WM_UNIT_TYPE" val="l_h_i"/>
  <p:tag name="KSO_WM_UNIT_INDEX" val="1_2_1"/>
  <p:tag name="KSO_WM_UNIT_LAYERLEVEL" val="1_1_1"/>
  <p:tag name="KSO_WM_BEAUTIFY_FLAG" val="#wm#"/>
  <p:tag name="KSO_WM_TAG_VERSION" val="1.0"/>
  <p:tag name="KSO_WM_DIAGRAM_GROUP_CODE" val="l1-1"/>
  <p:tag name="KSO_WM_UNIT_ID" val="custom20188978_2*l_h_i*1_2_1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EXT_FILL_FORE_SCHEMECOLOR_INDEX" val="5"/>
  <p:tag name="KSO_WM_UNIT_TEXT_FILL_TYPE" val="1"/>
  <p:tag name="KSO_WM_UNIT_USESOURCEFORMAT_APPLY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8978"/>
  <p:tag name="KSO_WM_UNIT_TYPE" val="l_h_i"/>
  <p:tag name="KSO_WM_UNIT_INDEX" val="1_1_1"/>
  <p:tag name="KSO_WM_UNIT_LAYERLEVEL" val="1_1_1"/>
  <p:tag name="KSO_WM_BEAUTIFY_FLAG" val="#wm#"/>
  <p:tag name="KSO_WM_TAG_VERSION" val="1.0"/>
  <p:tag name="KSO_WM_DIAGRAM_GROUP_CODE" val="l1-1"/>
  <p:tag name="KSO_WM_UNIT_ID" val="custom20188978_2*l_h_i*1_1_1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EXT_FILL_FORE_SCHEMECOLOR_INDEX" val="5"/>
  <p:tag name="KSO_WM_UNIT_TEXT_FILL_TYPE" val="1"/>
  <p:tag name="KSO_WM_UNIT_USESOURCEFORMAT_APPLY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8978"/>
  <p:tag name="KSO_WM_UNIT_TYPE" val="l_h_f"/>
  <p:tag name="KSO_WM_UNIT_INDEX" val="1_1_1"/>
  <p:tag name="KSO_WM_UNIT_LAYERLEVEL" val="1_1_1"/>
  <p:tag name="KSO_WM_UNIT_VALUE" val="9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ID" val="custom20188978_2*l_h_f*1_1_1"/>
  <p:tag name="KSO_WM_UNIT_PRESET_TEXT" val="阶段工作回顾"/>
  <p:tag name="KSO_WM_UNIT_SUBTYPE" val="a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8978"/>
  <p:tag name="KSO_WM_UNIT_TYPE" val="l_h_f"/>
  <p:tag name="KSO_WM_UNIT_INDEX" val="1_2_1"/>
  <p:tag name="KSO_WM_UNIT_LAYERLEVEL" val="1_1_1"/>
  <p:tag name="KSO_WM_UNIT_VALUE" val="9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ID" val="custom20188978_2*l_h_f*1_2_1"/>
  <p:tag name="KSO_WM_UNIT_PRESET_TEXT" val="取得的成绩与经验"/>
  <p:tag name="KSO_WM_UNIT_SUBTYPE" val="a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8978"/>
  <p:tag name="KSO_WM_UNIT_TYPE" val="l_h_f"/>
  <p:tag name="KSO_WM_UNIT_INDEX" val="1_3_1"/>
  <p:tag name="KSO_WM_UNIT_LAYERLEVEL" val="1_1_1"/>
  <p:tag name="KSO_WM_UNIT_VALUE" val="9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ID" val="custom20188978_2*l_h_f*1_3_1"/>
  <p:tag name="KSO_WM_UNIT_PRESET_TEXT" val="不足之处与原因分析"/>
  <p:tag name="KSO_WM_UNIT_SUBTYPE" val="a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8978"/>
  <p:tag name="KSO_WM_UNIT_TYPE" val="l_h_i"/>
  <p:tag name="KSO_WM_UNIT_INDEX" val="1_4_1"/>
  <p:tag name="KSO_WM_UNIT_LAYERLEVEL" val="1_1_1"/>
  <p:tag name="KSO_WM_BEAUTIFY_FLAG" val="#wm#"/>
  <p:tag name="KSO_WM_TAG_VERSION" val="1.0"/>
  <p:tag name="KSO_WM_DIAGRAM_GROUP_CODE" val="l1-1"/>
  <p:tag name="KSO_WM_UNIT_ID" val="custom20188978_2*l_h_i*1_4_1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EXT_FILL_FORE_SCHEMECOLOR_INDEX" val="5"/>
  <p:tag name="KSO_WM_UNIT_TEXT_FILL_TYPE" val="1"/>
  <p:tag name="KSO_WM_UNIT_USESOURCEFORMAT_APPLY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8978"/>
  <p:tag name="KSO_WM_UNIT_TYPE" val="l_h_f"/>
  <p:tag name="KSO_WM_UNIT_INDEX" val="1_4_1"/>
  <p:tag name="KSO_WM_UNIT_LAYERLEVEL" val="1_1_1"/>
  <p:tag name="KSO_WM_UNIT_VALUE" val="9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ID" val="custom20188978_2*l_h_f*1_4_1"/>
  <p:tag name="KSO_WM_UNIT_PRESET_TEXT" val="后续工作计划"/>
  <p:tag name="KSO_WM_UNIT_SUBTYPE" val="a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406</Words>
  <Application>Microsoft Office PowerPoint</Application>
  <PresentationFormat>宽屏</PresentationFormat>
  <Paragraphs>101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宋体</vt:lpstr>
      <vt:lpstr>微软雅黑</vt:lpstr>
      <vt:lpstr>Arial</vt:lpstr>
      <vt:lpstr>Calibri</vt:lpstr>
      <vt:lpstr>Wingdings</vt:lpstr>
      <vt:lpstr>Office 主题​​</vt:lpstr>
      <vt:lpstr>PowerPoint 演示文稿</vt:lpstr>
      <vt:lpstr>主要参与人(建议不超过5位）</vt:lpstr>
      <vt:lpstr>PowerPoint 演示文稿</vt:lpstr>
      <vt:lpstr>企业简介</vt:lpstr>
      <vt:lpstr>企业简介</vt:lpstr>
      <vt:lpstr>PowerPoint 演示文稿</vt:lpstr>
      <vt:lpstr>数据库建设背景</vt:lpstr>
      <vt:lpstr>数据库建设思路/过程</vt:lpstr>
      <vt:lpstr>PowerPoint 演示文稿</vt:lpstr>
      <vt:lpstr>案例简介（若多个案例，可标注案例一、案例二……）</vt:lpstr>
      <vt:lpstr>数据库应用过程阐述</vt:lpstr>
      <vt:lpstr>PowerPoint 演示文稿</vt:lpstr>
      <vt:lpstr>企业展望</vt:lpstr>
      <vt:lpstr>PowerPoint 演示文稿</vt:lpstr>
      <vt:lpstr>注意：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鲁晶(10024673)</cp:lastModifiedBy>
  <cp:revision>174</cp:revision>
  <dcterms:created xsi:type="dcterms:W3CDTF">2019-06-19T02:08:00Z</dcterms:created>
  <dcterms:modified xsi:type="dcterms:W3CDTF">2021-08-12T00:34:08Z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2052-11.1.0.10667</vt:lpwstr>
  </property>
  <property fmtid="{D5CDD505-2E9C-101B-9397-08002B2CF9AE}" pid="3" name="ICV">
    <vt:lpwstr>37B318FBCB19481E80B468E4D87DB5AA</vt:lpwstr>
  </property>
</Properties>
</file>